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66" r:id="rId9"/>
    <p:sldId id="265" r:id="rId10"/>
    <p:sldId id="264" r:id="rId11"/>
    <p:sldId id="261"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0.wmf>
</file>

<file path=ppt/media/image11.wmf>
</file>

<file path=ppt/media/image12.jpeg>
</file>

<file path=ppt/media/image13.jpeg>
</file>

<file path=ppt/media/image14.jpeg>
</file>

<file path=ppt/media/image15.jpeg>
</file>

<file path=ppt/media/image16.jpeg>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558F3-BCDF-22F9-3313-46D99531DB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B7F050-071F-BAC0-2CD9-045BE99361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0030E0B-D5CD-43F2-03E5-808D0550F400}"/>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5" name="Footer Placeholder 4">
            <a:extLst>
              <a:ext uri="{FF2B5EF4-FFF2-40B4-BE49-F238E27FC236}">
                <a16:creationId xmlns:a16="http://schemas.microsoft.com/office/drawing/2014/main" id="{C60EA118-33D7-ADEB-B47A-C2DBEEF1D5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7A018F-61C5-33DB-A221-36E1E2D79C8D}"/>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4284602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267F8-8780-D25A-B187-7C431613A2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835F27-1C3B-5123-F51F-B13032BEF9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59973D-181E-7586-F278-8F1028F55BE9}"/>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5" name="Footer Placeholder 4">
            <a:extLst>
              <a:ext uri="{FF2B5EF4-FFF2-40B4-BE49-F238E27FC236}">
                <a16:creationId xmlns:a16="http://schemas.microsoft.com/office/drawing/2014/main" id="{E38D3F39-867F-C30F-142B-2A34567773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E5D325-7745-906C-69B1-EE401A4B648B}"/>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795417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761A1D-DE84-E84C-7AC3-764441195E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81A6FEC-3C9B-D7B4-5357-BA554267CA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ECBEE3-6720-16C6-611E-B27E89D1AAB3}"/>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5" name="Footer Placeholder 4">
            <a:extLst>
              <a:ext uri="{FF2B5EF4-FFF2-40B4-BE49-F238E27FC236}">
                <a16:creationId xmlns:a16="http://schemas.microsoft.com/office/drawing/2014/main" id="{859DEBF0-F5D9-6155-16D5-738AA1CD1E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BC6D98-7FB5-B10A-17BE-3C6D91D17EC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2279069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5CD59-8608-0757-119D-A3758058A9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924A9A-75DA-0DDD-850B-691CD16F27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8266AB-8569-0D94-0109-6958197EA987}"/>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5" name="Footer Placeholder 4">
            <a:extLst>
              <a:ext uri="{FF2B5EF4-FFF2-40B4-BE49-F238E27FC236}">
                <a16:creationId xmlns:a16="http://schemas.microsoft.com/office/drawing/2014/main" id="{DB23F834-DFA1-9BB9-A031-46B56E1D3D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5FD1DC-EAFA-BB38-B91E-BE99C814F4FF}"/>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139214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F048A-B692-2747-9A3D-16974FB88D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49EA62-4926-2D6B-7528-BB0820E25A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30C295-EDF1-F3D1-A4AE-B92AD1705011}"/>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5" name="Footer Placeholder 4">
            <a:extLst>
              <a:ext uri="{FF2B5EF4-FFF2-40B4-BE49-F238E27FC236}">
                <a16:creationId xmlns:a16="http://schemas.microsoft.com/office/drawing/2014/main" id="{C8E7569B-E2BD-0913-3BC7-AC775B506B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1713AB-CD89-FCD3-9139-01E35A04F62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2346703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FE553-84DE-CA90-8B99-A8D3486EDF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11FF8F-FF31-580A-59A4-85A401187D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F179F2-7A13-46C6-BBE9-AECCF8D1EF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CC5E99-077A-6A90-8B9C-3A53C496CC4B}"/>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6" name="Footer Placeholder 5">
            <a:extLst>
              <a:ext uri="{FF2B5EF4-FFF2-40B4-BE49-F238E27FC236}">
                <a16:creationId xmlns:a16="http://schemas.microsoft.com/office/drawing/2014/main" id="{5F4BB1AB-0745-65E0-3F7A-1502649A7C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7C32A3-F129-DC8D-4866-2FC9CDF36600}"/>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756317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99CAF-F3E4-7908-9FFC-F967D28A69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0B17511-9215-50F5-A720-BA3C54815C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E0F68E-1D6F-14EA-4A93-381F6CDD51C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8BFD29B-DD5A-7BAA-FB97-851A53649E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4F4CF7-3A00-9573-18E8-A23E324AA1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5B86756-707F-F57B-9BC6-2069BDBDDB5B}"/>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8" name="Footer Placeholder 7">
            <a:extLst>
              <a:ext uri="{FF2B5EF4-FFF2-40B4-BE49-F238E27FC236}">
                <a16:creationId xmlns:a16="http://schemas.microsoft.com/office/drawing/2014/main" id="{FBC78733-81E5-CB43-6191-5128075D64D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46B6B4-6D3F-485D-F7BD-B5F6947C351B}"/>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136453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DBCC5-EFCA-6BF7-AC86-F66146E84C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421F9B-6509-E182-BD4C-44296564E9FB}"/>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4" name="Footer Placeholder 3">
            <a:extLst>
              <a:ext uri="{FF2B5EF4-FFF2-40B4-BE49-F238E27FC236}">
                <a16:creationId xmlns:a16="http://schemas.microsoft.com/office/drawing/2014/main" id="{2739546A-D5B8-A75A-18EC-CF061EF2C3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81D206-D92F-7900-B7CA-7C29F688E8B2}"/>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163571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B89820-5441-6774-9DA0-A0B18BACC24E}"/>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3" name="Footer Placeholder 2">
            <a:extLst>
              <a:ext uri="{FF2B5EF4-FFF2-40B4-BE49-F238E27FC236}">
                <a16:creationId xmlns:a16="http://schemas.microsoft.com/office/drawing/2014/main" id="{6B4B581B-715F-2FBA-928B-C666F63DAB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AFC8B1-F044-6879-1D34-929A8AA5E072}"/>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2990051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965AB-6525-66D7-1756-263DADC903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7D891E-CE26-058A-4AC1-B31879BB8C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762FC2-9433-6B38-325A-1389EE30D9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F887A9-B875-01BF-E029-3A7EC4853507}"/>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6" name="Footer Placeholder 5">
            <a:extLst>
              <a:ext uri="{FF2B5EF4-FFF2-40B4-BE49-F238E27FC236}">
                <a16:creationId xmlns:a16="http://schemas.microsoft.com/office/drawing/2014/main" id="{9F571199-74A0-A110-CA0E-38F8216562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7E48D5-6D54-5B95-780C-46F16E981CC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617481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DD3E7-C846-2F6E-5CAD-8F7C0AC62F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B1361D-2BED-F9DA-4F7E-68DF6721FA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DFC0D9-9004-1705-C6CF-24078BB784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590CD-C356-68E9-2529-80516CD1A4E4}"/>
              </a:ext>
            </a:extLst>
          </p:cNvPr>
          <p:cNvSpPr>
            <a:spLocks noGrp="1"/>
          </p:cNvSpPr>
          <p:nvPr>
            <p:ph type="dt" sz="half" idx="10"/>
          </p:nvPr>
        </p:nvSpPr>
        <p:spPr/>
        <p:txBody>
          <a:bodyPr/>
          <a:lstStyle/>
          <a:p>
            <a:fld id="{5A6009B5-CA28-41C4-A633-05B3860A3687}" type="datetimeFigureOut">
              <a:rPr lang="en-US" smtClean="0"/>
              <a:t>8/15/2022</a:t>
            </a:fld>
            <a:endParaRPr lang="en-US"/>
          </a:p>
        </p:txBody>
      </p:sp>
      <p:sp>
        <p:nvSpPr>
          <p:cNvPr id="6" name="Footer Placeholder 5">
            <a:extLst>
              <a:ext uri="{FF2B5EF4-FFF2-40B4-BE49-F238E27FC236}">
                <a16:creationId xmlns:a16="http://schemas.microsoft.com/office/drawing/2014/main" id="{26199BEA-7959-E560-98F5-CFBEB16268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0BFDA8-10F3-4839-EE61-169417D6474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1372087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486862-3007-BB93-FC35-457ADF7EF2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7841BB-8381-53EB-9DA5-71606F87EF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A75F56-3434-0911-468D-C08A3EFF45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6009B5-CA28-41C4-A633-05B3860A3687}" type="datetimeFigureOut">
              <a:rPr lang="en-US" smtClean="0"/>
              <a:t>8/15/2022</a:t>
            </a:fld>
            <a:endParaRPr lang="en-US"/>
          </a:p>
        </p:txBody>
      </p:sp>
      <p:sp>
        <p:nvSpPr>
          <p:cNvPr id="5" name="Footer Placeholder 4">
            <a:extLst>
              <a:ext uri="{FF2B5EF4-FFF2-40B4-BE49-F238E27FC236}">
                <a16:creationId xmlns:a16="http://schemas.microsoft.com/office/drawing/2014/main" id="{C7BDC43C-CCF5-879A-C20A-C359BFC915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EE5B65-CBAF-C1B9-65E2-4CCBBB8144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77F4A5-C9A9-4B60-9E89-D0B1031E94B7}" type="slidenum">
              <a:rPr lang="en-US" smtClean="0"/>
              <a:t>‹#›</a:t>
            </a:fld>
            <a:endParaRPr lang="en-US"/>
          </a:p>
        </p:txBody>
      </p:sp>
    </p:spTree>
    <p:extLst>
      <p:ext uri="{BB962C8B-B14F-4D97-AF65-F5344CB8AC3E}">
        <p14:creationId xmlns:p14="http://schemas.microsoft.com/office/powerpoint/2010/main" val="14477368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1.emf"/><Relationship Id="rId7" Type="http://schemas.openxmlformats.org/officeDocument/2006/relationships/image" Target="../media/image3.e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11" Type="http://schemas.openxmlformats.org/officeDocument/2006/relationships/image" Target="../media/image5.emf"/><Relationship Id="rId5" Type="http://schemas.openxmlformats.org/officeDocument/2006/relationships/image" Target="../media/image2.emf"/><Relationship Id="rId10" Type="http://schemas.openxmlformats.org/officeDocument/2006/relationships/oleObject" Target="../embeddings/oleObject5.bin"/><Relationship Id="rId4" Type="http://schemas.openxmlformats.org/officeDocument/2006/relationships/oleObject" Target="../embeddings/oleObject2.bin"/><Relationship Id="rId9" Type="http://schemas.openxmlformats.org/officeDocument/2006/relationships/image" Target="../media/image4.emf"/></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oleObject" Target="../embeddings/oleObject6.bin"/><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oleObject" Target="../embeddings/oleObject7.bin"/></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oleObject8.bin"/><Relationship Id="rId1" Type="http://schemas.openxmlformats.org/officeDocument/2006/relationships/slideLayout" Target="../slideLayouts/slideLayout2.xml"/><Relationship Id="rId5" Type="http://schemas.openxmlformats.org/officeDocument/2006/relationships/image" Target="../media/image9.wmf"/><Relationship Id="rId4" Type="http://schemas.openxmlformats.org/officeDocument/2006/relationships/oleObject" Target="../embeddings/oleObject9.bin"/></Relationships>
</file>

<file path=ppt/slides/_rels/slide6.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10.bin"/><Relationship Id="rId1" Type="http://schemas.openxmlformats.org/officeDocument/2006/relationships/slideLayout" Target="../slideLayouts/slideLayout2.xml"/><Relationship Id="rId5" Type="http://schemas.openxmlformats.org/officeDocument/2006/relationships/image" Target="../media/image11.wmf"/><Relationship Id="rId4" Type="http://schemas.openxmlformats.org/officeDocument/2006/relationships/oleObject" Target="../embeddings/oleObject11.bin"/></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83DB3-181D-5631-A828-4252EB7B887A}"/>
              </a:ext>
            </a:extLst>
          </p:cNvPr>
          <p:cNvSpPr>
            <a:spLocks noGrp="1"/>
          </p:cNvSpPr>
          <p:nvPr>
            <p:ph type="ctrTitle"/>
          </p:nvPr>
        </p:nvSpPr>
        <p:spPr>
          <a:xfrm>
            <a:off x="1524000" y="1122363"/>
            <a:ext cx="9144000" cy="1431056"/>
          </a:xfrm>
        </p:spPr>
        <p:txBody>
          <a:bodyPr>
            <a:normAutofit/>
          </a:bodyPr>
          <a:lstStyle/>
          <a:p>
            <a:r>
              <a:rPr lang="en-US" sz="4800" dirty="0"/>
              <a:t>8-11-22 Bleaching Kinetics of A488 via </a:t>
            </a:r>
            <a:r>
              <a:rPr lang="en-US" sz="4800" dirty="0" err="1"/>
              <a:t>mCPBA</a:t>
            </a:r>
            <a:endParaRPr lang="en-US" sz="4800" dirty="0"/>
          </a:p>
        </p:txBody>
      </p:sp>
      <p:sp>
        <p:nvSpPr>
          <p:cNvPr id="3" name="Subtitle 2">
            <a:extLst>
              <a:ext uri="{FF2B5EF4-FFF2-40B4-BE49-F238E27FC236}">
                <a16:creationId xmlns:a16="http://schemas.microsoft.com/office/drawing/2014/main" id="{E0459393-B9FE-4556-59A3-B4A31FA9094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04759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F12CD-86FC-A917-9146-0B8CFB901BE3}"/>
              </a:ext>
            </a:extLst>
          </p:cNvPr>
          <p:cNvSpPr>
            <a:spLocks noGrp="1"/>
          </p:cNvSpPr>
          <p:nvPr>
            <p:ph type="title"/>
          </p:nvPr>
        </p:nvSpPr>
        <p:spPr/>
        <p:txBody>
          <a:bodyPr/>
          <a:lstStyle/>
          <a:p>
            <a:endParaRPr lang="en-US"/>
          </a:p>
        </p:txBody>
      </p:sp>
      <p:pic>
        <p:nvPicPr>
          <p:cNvPr id="5" name="Content Placeholder 4" descr="Text, letter&#10;&#10;Description automatically generated">
            <a:extLst>
              <a:ext uri="{FF2B5EF4-FFF2-40B4-BE49-F238E27FC236}">
                <a16:creationId xmlns:a16="http://schemas.microsoft.com/office/drawing/2014/main" id="{15AAAD69-AA78-EA43-58DC-3D06211984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69348"/>
            <a:ext cx="4095618" cy="5633848"/>
          </a:xfrm>
        </p:spPr>
      </p:pic>
      <p:pic>
        <p:nvPicPr>
          <p:cNvPr id="7" name="Picture 6" descr="Text, letter&#10;&#10;Description automatically generated">
            <a:extLst>
              <a:ext uri="{FF2B5EF4-FFF2-40B4-BE49-F238E27FC236}">
                <a16:creationId xmlns:a16="http://schemas.microsoft.com/office/drawing/2014/main" id="{ABD017AB-9CCB-D8E6-0EC7-A37A1530E2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5018" y="427180"/>
            <a:ext cx="4046395" cy="5823527"/>
          </a:xfrm>
          <a:prstGeom prst="rect">
            <a:avLst/>
          </a:prstGeom>
        </p:spPr>
      </p:pic>
      <p:pic>
        <p:nvPicPr>
          <p:cNvPr id="9" name="Picture 8" descr="Text, letter&#10;&#10;Description automatically generated">
            <a:extLst>
              <a:ext uri="{FF2B5EF4-FFF2-40B4-BE49-F238E27FC236}">
                <a16:creationId xmlns:a16="http://schemas.microsoft.com/office/drawing/2014/main" id="{DA495662-73DF-74E1-352B-16E1A7500C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51096" y="618978"/>
            <a:ext cx="4040904" cy="5439929"/>
          </a:xfrm>
          <a:prstGeom prst="rect">
            <a:avLst/>
          </a:prstGeom>
        </p:spPr>
      </p:pic>
    </p:spTree>
    <p:extLst>
      <p:ext uri="{BB962C8B-B14F-4D97-AF65-F5344CB8AC3E}">
        <p14:creationId xmlns:p14="http://schemas.microsoft.com/office/powerpoint/2010/main" val="18958149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B786B-7C79-97FD-C34F-60994F7A6A09}"/>
              </a:ext>
            </a:extLst>
          </p:cNvPr>
          <p:cNvSpPr>
            <a:spLocks noGrp="1"/>
          </p:cNvSpPr>
          <p:nvPr>
            <p:ph type="title"/>
          </p:nvPr>
        </p:nvSpPr>
        <p:spPr/>
        <p:txBody>
          <a:bodyPr/>
          <a:lstStyle/>
          <a:p>
            <a:endParaRPr lang="en-US"/>
          </a:p>
        </p:txBody>
      </p:sp>
      <p:pic>
        <p:nvPicPr>
          <p:cNvPr id="5" name="Content Placeholder 4" descr="Text, letter&#10;&#10;Description automatically generated">
            <a:extLst>
              <a:ext uri="{FF2B5EF4-FFF2-40B4-BE49-F238E27FC236}">
                <a16:creationId xmlns:a16="http://schemas.microsoft.com/office/drawing/2014/main" id="{C3BE8E99-9907-8AF1-A8A3-6DF681DB4DB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4774" y="853436"/>
            <a:ext cx="4856837" cy="6004564"/>
          </a:xfrm>
        </p:spPr>
      </p:pic>
      <p:pic>
        <p:nvPicPr>
          <p:cNvPr id="7" name="Picture 6" descr="A piece of paper with writing&#10;&#10;Description automatically generated with medium confidence">
            <a:extLst>
              <a:ext uri="{FF2B5EF4-FFF2-40B4-BE49-F238E27FC236}">
                <a16:creationId xmlns:a16="http://schemas.microsoft.com/office/drawing/2014/main" id="{3CF11DC6-A082-2B1D-8AAD-9CAFBF2359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2013" y="83127"/>
            <a:ext cx="4745384" cy="6858000"/>
          </a:xfrm>
          <a:prstGeom prst="rect">
            <a:avLst/>
          </a:prstGeom>
        </p:spPr>
      </p:pic>
    </p:spTree>
    <p:extLst>
      <p:ext uri="{BB962C8B-B14F-4D97-AF65-F5344CB8AC3E}">
        <p14:creationId xmlns:p14="http://schemas.microsoft.com/office/powerpoint/2010/main" val="3450706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ACC7F-2C41-ED25-14EF-2FAA9B27FD7D}"/>
              </a:ext>
            </a:extLst>
          </p:cNvPr>
          <p:cNvSpPr>
            <a:spLocks noGrp="1"/>
          </p:cNvSpPr>
          <p:nvPr>
            <p:ph type="title"/>
          </p:nvPr>
        </p:nvSpPr>
        <p:spPr>
          <a:xfrm>
            <a:off x="838200" y="365125"/>
            <a:ext cx="10515600" cy="488889"/>
          </a:xfrm>
        </p:spPr>
        <p:txBody>
          <a:bodyPr>
            <a:normAutofit fontScale="90000"/>
          </a:bodyPr>
          <a:lstStyle/>
          <a:p>
            <a:r>
              <a:rPr lang="en-US" dirty="0"/>
              <a:t>Goal: </a:t>
            </a:r>
            <a:r>
              <a:rPr lang="en-US" sz="3600" dirty="0"/>
              <a:t>Fix [C] of Alexa 488 and record decay kinetics at Log level spacing in [C] of </a:t>
            </a:r>
            <a:r>
              <a:rPr lang="en-US" sz="3600" dirty="0" err="1"/>
              <a:t>mCPBA</a:t>
            </a:r>
            <a:endParaRPr lang="en-US" dirty="0"/>
          </a:p>
        </p:txBody>
      </p:sp>
      <p:sp>
        <p:nvSpPr>
          <p:cNvPr id="3" name="Content Placeholder 2">
            <a:extLst>
              <a:ext uri="{FF2B5EF4-FFF2-40B4-BE49-F238E27FC236}">
                <a16:creationId xmlns:a16="http://schemas.microsoft.com/office/drawing/2014/main" id="{5D9100BC-C84A-4696-B28F-063DEC1930DE}"/>
              </a:ext>
            </a:extLst>
          </p:cNvPr>
          <p:cNvSpPr>
            <a:spLocks noGrp="1"/>
          </p:cNvSpPr>
          <p:nvPr>
            <p:ph idx="1"/>
          </p:nvPr>
        </p:nvSpPr>
        <p:spPr>
          <a:xfrm>
            <a:off x="700178" y="1713481"/>
            <a:ext cx="10515600" cy="4351338"/>
          </a:xfrm>
        </p:spPr>
        <p:txBody>
          <a:bodyPr/>
          <a:lstStyle/>
          <a:p>
            <a:r>
              <a:rPr lang="en-US" dirty="0"/>
              <a:t>A488 was used as it is the slowest bleaching dye commonly used for CyCIF</a:t>
            </a:r>
          </a:p>
          <a:p>
            <a:pPr marL="0" indent="0">
              <a:buNone/>
            </a:pPr>
            <a:endParaRPr lang="en-US" dirty="0"/>
          </a:p>
        </p:txBody>
      </p:sp>
    </p:spTree>
    <p:extLst>
      <p:ext uri="{BB962C8B-B14F-4D97-AF65-F5344CB8AC3E}">
        <p14:creationId xmlns:p14="http://schemas.microsoft.com/office/powerpoint/2010/main" val="3669585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D3C17-981D-CBC6-EB66-38CD0964A1DA}"/>
              </a:ext>
            </a:extLst>
          </p:cNvPr>
          <p:cNvSpPr>
            <a:spLocks noGrp="1"/>
          </p:cNvSpPr>
          <p:nvPr>
            <p:ph type="title"/>
          </p:nvPr>
        </p:nvSpPr>
        <p:spPr>
          <a:xfrm>
            <a:off x="838200" y="-85556"/>
            <a:ext cx="10515600" cy="1084112"/>
          </a:xfrm>
        </p:spPr>
        <p:txBody>
          <a:bodyPr/>
          <a:lstStyle/>
          <a:p>
            <a:pPr algn="ctr"/>
            <a:r>
              <a:rPr lang="en-US" dirty="0"/>
              <a:t>First Order Decay graphs</a:t>
            </a:r>
          </a:p>
        </p:txBody>
      </p:sp>
      <p:graphicFrame>
        <p:nvGraphicFramePr>
          <p:cNvPr id="4" name="Object 3">
            <a:extLst>
              <a:ext uri="{FF2B5EF4-FFF2-40B4-BE49-F238E27FC236}">
                <a16:creationId xmlns:a16="http://schemas.microsoft.com/office/drawing/2014/main" id="{56C60AA6-8397-CDBC-40F3-BC2D15D22A93}"/>
              </a:ext>
            </a:extLst>
          </p:cNvPr>
          <p:cNvGraphicFramePr>
            <a:graphicFrameLocks noChangeAspect="1"/>
          </p:cNvGraphicFramePr>
          <p:nvPr>
            <p:extLst>
              <p:ext uri="{D42A27DB-BD31-4B8C-83A1-F6EECF244321}">
                <p14:modId xmlns:p14="http://schemas.microsoft.com/office/powerpoint/2010/main" val="3797849801"/>
              </p:ext>
            </p:extLst>
          </p:nvPr>
        </p:nvGraphicFramePr>
        <p:xfrm>
          <a:off x="901839" y="978036"/>
          <a:ext cx="4877015" cy="2748711"/>
        </p:xfrm>
        <a:graphic>
          <a:graphicData uri="http://schemas.openxmlformats.org/presentationml/2006/ole">
            <mc:AlternateContent xmlns:mc="http://schemas.openxmlformats.org/markup-compatibility/2006">
              <mc:Choice xmlns:v="urn:schemas-microsoft-com:vml" Requires="v">
                <p:oleObj name="Prism 9" r:id="rId2" imgW="5566258" imgH="3137662" progId="Prism9.Document">
                  <p:embed/>
                </p:oleObj>
              </mc:Choice>
              <mc:Fallback>
                <p:oleObj name="Prism 9" r:id="rId2" imgW="5566258" imgH="3137662" progId="Prism9.Document">
                  <p:embed/>
                  <p:pic>
                    <p:nvPicPr>
                      <p:cNvPr id="0" name=""/>
                      <p:cNvPicPr/>
                      <p:nvPr/>
                    </p:nvPicPr>
                    <p:blipFill>
                      <a:blip r:embed="rId3"/>
                      <a:stretch>
                        <a:fillRect/>
                      </a:stretch>
                    </p:blipFill>
                    <p:spPr>
                      <a:xfrm>
                        <a:off x="901839" y="978036"/>
                        <a:ext cx="4877015" cy="2748711"/>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F6EC8B9-BE03-0324-2D3D-D7FDDDC542A0}"/>
              </a:ext>
            </a:extLst>
          </p:cNvPr>
          <p:cNvGraphicFramePr>
            <a:graphicFrameLocks noChangeAspect="1"/>
          </p:cNvGraphicFramePr>
          <p:nvPr>
            <p:extLst>
              <p:ext uri="{D42A27DB-BD31-4B8C-83A1-F6EECF244321}">
                <p14:modId xmlns:p14="http://schemas.microsoft.com/office/powerpoint/2010/main" val="2962129275"/>
              </p:ext>
            </p:extLst>
          </p:nvPr>
        </p:nvGraphicFramePr>
        <p:xfrm>
          <a:off x="6490816" y="978036"/>
          <a:ext cx="4588376" cy="2593885"/>
        </p:xfrm>
        <a:graphic>
          <a:graphicData uri="http://schemas.openxmlformats.org/presentationml/2006/ole">
            <mc:AlternateContent xmlns:mc="http://schemas.openxmlformats.org/markup-compatibility/2006">
              <mc:Choice xmlns:v="urn:schemas-microsoft-com:vml" Requires="v">
                <p:oleObj name="Prism 9" r:id="rId4" imgW="5566258" imgH="3147026" progId="Prism9.Document">
                  <p:embed/>
                </p:oleObj>
              </mc:Choice>
              <mc:Fallback>
                <p:oleObj name="Prism 9" r:id="rId4" imgW="5566258" imgH="3147026" progId="Prism9.Document">
                  <p:embed/>
                  <p:pic>
                    <p:nvPicPr>
                      <p:cNvPr id="0" name=""/>
                      <p:cNvPicPr/>
                      <p:nvPr/>
                    </p:nvPicPr>
                    <p:blipFill>
                      <a:blip r:embed="rId5"/>
                      <a:stretch>
                        <a:fillRect/>
                      </a:stretch>
                    </p:blipFill>
                    <p:spPr>
                      <a:xfrm>
                        <a:off x="6490816" y="978036"/>
                        <a:ext cx="4588376" cy="259388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D156FC46-7DA7-D4B9-399B-DCDE452AAF37}"/>
              </a:ext>
            </a:extLst>
          </p:cNvPr>
          <p:cNvGraphicFramePr>
            <a:graphicFrameLocks noChangeAspect="1"/>
          </p:cNvGraphicFramePr>
          <p:nvPr>
            <p:extLst>
              <p:ext uri="{D42A27DB-BD31-4B8C-83A1-F6EECF244321}">
                <p14:modId xmlns:p14="http://schemas.microsoft.com/office/powerpoint/2010/main" val="2805681889"/>
              </p:ext>
            </p:extLst>
          </p:nvPr>
        </p:nvGraphicFramePr>
        <p:xfrm>
          <a:off x="-66619" y="3984819"/>
          <a:ext cx="3751038" cy="2460145"/>
        </p:xfrm>
        <a:graphic>
          <a:graphicData uri="http://schemas.openxmlformats.org/presentationml/2006/ole">
            <mc:AlternateContent xmlns:mc="http://schemas.openxmlformats.org/markup-compatibility/2006">
              <mc:Choice xmlns:v="urn:schemas-microsoft-com:vml" Requires="v">
                <p:oleObj name="Prism 9" r:id="rId6" imgW="4797728" imgH="3147026" progId="Prism9.Document">
                  <p:embed/>
                </p:oleObj>
              </mc:Choice>
              <mc:Fallback>
                <p:oleObj name="Prism 9" r:id="rId6" imgW="4797728" imgH="3147026" progId="Prism9.Document">
                  <p:embed/>
                  <p:pic>
                    <p:nvPicPr>
                      <p:cNvPr id="0" name=""/>
                      <p:cNvPicPr/>
                      <p:nvPr/>
                    </p:nvPicPr>
                    <p:blipFill>
                      <a:blip r:embed="rId7"/>
                      <a:stretch>
                        <a:fillRect/>
                      </a:stretch>
                    </p:blipFill>
                    <p:spPr>
                      <a:xfrm>
                        <a:off x="-66619" y="3984819"/>
                        <a:ext cx="3751038" cy="246014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75A7A439-95CF-202D-D3D2-9CE735F0A26C}"/>
              </a:ext>
            </a:extLst>
          </p:cNvPr>
          <p:cNvGraphicFramePr>
            <a:graphicFrameLocks noChangeAspect="1"/>
          </p:cNvGraphicFramePr>
          <p:nvPr>
            <p:extLst>
              <p:ext uri="{D42A27DB-BD31-4B8C-83A1-F6EECF244321}">
                <p14:modId xmlns:p14="http://schemas.microsoft.com/office/powerpoint/2010/main" val="3647744059"/>
              </p:ext>
            </p:extLst>
          </p:nvPr>
        </p:nvGraphicFramePr>
        <p:xfrm>
          <a:off x="3684419" y="3921426"/>
          <a:ext cx="4031941" cy="2480074"/>
        </p:xfrm>
        <a:graphic>
          <a:graphicData uri="http://schemas.openxmlformats.org/presentationml/2006/ole">
            <mc:AlternateContent xmlns:mc="http://schemas.openxmlformats.org/markup-compatibility/2006">
              <mc:Choice xmlns:v="urn:schemas-microsoft-com:vml" Requires="v">
                <p:oleObj name="Prism 9" r:id="rId8" imgW="4834462" imgH="2973072" progId="Prism9.Document">
                  <p:embed/>
                </p:oleObj>
              </mc:Choice>
              <mc:Fallback>
                <p:oleObj name="Prism 9" r:id="rId8" imgW="4834462" imgH="2973072" progId="Prism9.Document">
                  <p:embed/>
                  <p:pic>
                    <p:nvPicPr>
                      <p:cNvPr id="0" name=""/>
                      <p:cNvPicPr/>
                      <p:nvPr/>
                    </p:nvPicPr>
                    <p:blipFill>
                      <a:blip r:embed="rId9"/>
                      <a:stretch>
                        <a:fillRect/>
                      </a:stretch>
                    </p:blipFill>
                    <p:spPr>
                      <a:xfrm>
                        <a:off x="3684419" y="3921426"/>
                        <a:ext cx="4031941" cy="2480074"/>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1A16B03F-3CD3-ABD2-1676-8320CEC680A2}"/>
              </a:ext>
            </a:extLst>
          </p:cNvPr>
          <p:cNvGraphicFramePr>
            <a:graphicFrameLocks noChangeAspect="1"/>
          </p:cNvGraphicFramePr>
          <p:nvPr>
            <p:extLst>
              <p:ext uri="{D42A27DB-BD31-4B8C-83A1-F6EECF244321}">
                <p14:modId xmlns:p14="http://schemas.microsoft.com/office/powerpoint/2010/main" val="668908908"/>
              </p:ext>
            </p:extLst>
          </p:nvPr>
        </p:nvGraphicFramePr>
        <p:xfrm>
          <a:off x="7856038" y="3818632"/>
          <a:ext cx="4126054" cy="2685662"/>
        </p:xfrm>
        <a:graphic>
          <a:graphicData uri="http://schemas.openxmlformats.org/presentationml/2006/ole">
            <mc:AlternateContent xmlns:mc="http://schemas.openxmlformats.org/markup-compatibility/2006">
              <mc:Choice xmlns:v="urn:schemas-microsoft-com:vml" Requires="v">
                <p:oleObj name="Prism 9" r:id="rId10" imgW="4834462" imgH="3147026" progId="Prism9.Document">
                  <p:embed/>
                </p:oleObj>
              </mc:Choice>
              <mc:Fallback>
                <p:oleObj name="Prism 9" r:id="rId10" imgW="4834462" imgH="3147026" progId="Prism9.Document">
                  <p:embed/>
                  <p:pic>
                    <p:nvPicPr>
                      <p:cNvPr id="0" name=""/>
                      <p:cNvPicPr/>
                      <p:nvPr/>
                    </p:nvPicPr>
                    <p:blipFill>
                      <a:blip r:embed="rId11"/>
                      <a:stretch>
                        <a:fillRect/>
                      </a:stretch>
                    </p:blipFill>
                    <p:spPr>
                      <a:xfrm>
                        <a:off x="7856038" y="3818632"/>
                        <a:ext cx="4126054" cy="2685662"/>
                      </a:xfrm>
                      <a:prstGeom prst="rect">
                        <a:avLst/>
                      </a:prstGeom>
                    </p:spPr>
                  </p:pic>
                </p:oleObj>
              </mc:Fallback>
            </mc:AlternateContent>
          </a:graphicData>
        </a:graphic>
      </p:graphicFrame>
    </p:spTree>
    <p:extLst>
      <p:ext uri="{BB962C8B-B14F-4D97-AF65-F5344CB8AC3E}">
        <p14:creationId xmlns:p14="http://schemas.microsoft.com/office/powerpoint/2010/main" val="3664542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FFBB8-C9C1-042B-C2C0-39DAB8830E2D}"/>
              </a:ext>
            </a:extLst>
          </p:cNvPr>
          <p:cNvSpPr>
            <a:spLocks noGrp="1"/>
          </p:cNvSpPr>
          <p:nvPr>
            <p:ph type="title"/>
          </p:nvPr>
        </p:nvSpPr>
        <p:spPr>
          <a:xfrm>
            <a:off x="398253" y="149464"/>
            <a:ext cx="10515600" cy="713177"/>
          </a:xfrm>
        </p:spPr>
        <p:txBody>
          <a:bodyPr/>
          <a:lstStyle/>
          <a:p>
            <a:pPr algn="ctr"/>
            <a:r>
              <a:rPr lang="en-US" dirty="0"/>
              <a:t>Second Order Decay Graph</a:t>
            </a:r>
          </a:p>
        </p:txBody>
      </p:sp>
      <p:graphicFrame>
        <p:nvGraphicFramePr>
          <p:cNvPr id="4" name="Object 3">
            <a:extLst>
              <a:ext uri="{FF2B5EF4-FFF2-40B4-BE49-F238E27FC236}">
                <a16:creationId xmlns:a16="http://schemas.microsoft.com/office/drawing/2014/main" id="{5519B4B7-0AA8-EC87-5DA1-4B887EB3DC13}"/>
              </a:ext>
            </a:extLst>
          </p:cNvPr>
          <p:cNvGraphicFramePr>
            <a:graphicFrameLocks noChangeAspect="1"/>
          </p:cNvGraphicFramePr>
          <p:nvPr>
            <p:extLst>
              <p:ext uri="{D42A27DB-BD31-4B8C-83A1-F6EECF244321}">
                <p14:modId xmlns:p14="http://schemas.microsoft.com/office/powerpoint/2010/main" val="1807001901"/>
              </p:ext>
            </p:extLst>
          </p:nvPr>
        </p:nvGraphicFramePr>
        <p:xfrm>
          <a:off x="6375564" y="2041781"/>
          <a:ext cx="5499967" cy="3579946"/>
        </p:xfrm>
        <a:graphic>
          <a:graphicData uri="http://schemas.openxmlformats.org/presentationml/2006/ole">
            <mc:AlternateContent xmlns:mc="http://schemas.openxmlformats.org/markup-compatibility/2006">
              <mc:Choice xmlns:v="urn:schemas-microsoft-com:vml" Requires="v">
                <p:oleObj name="Prism 9" r:id="rId2" imgW="4834462" imgH="3147026" progId="Prism9.Document">
                  <p:embed/>
                </p:oleObj>
              </mc:Choice>
              <mc:Fallback>
                <p:oleObj name="Prism 9" r:id="rId2" imgW="4834462" imgH="3147026" progId="Prism9.Document">
                  <p:embed/>
                  <p:pic>
                    <p:nvPicPr>
                      <p:cNvPr id="0" name=""/>
                      <p:cNvPicPr/>
                      <p:nvPr/>
                    </p:nvPicPr>
                    <p:blipFill>
                      <a:blip r:embed="rId3"/>
                      <a:stretch>
                        <a:fillRect/>
                      </a:stretch>
                    </p:blipFill>
                    <p:spPr>
                      <a:xfrm>
                        <a:off x="6375564" y="2041781"/>
                        <a:ext cx="5499967" cy="3579946"/>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153E532D-9841-97C1-8182-31962B69CCCE}"/>
              </a:ext>
            </a:extLst>
          </p:cNvPr>
          <p:cNvGraphicFramePr>
            <a:graphicFrameLocks noChangeAspect="1"/>
          </p:cNvGraphicFramePr>
          <p:nvPr>
            <p:extLst>
              <p:ext uri="{D42A27DB-BD31-4B8C-83A1-F6EECF244321}">
                <p14:modId xmlns:p14="http://schemas.microsoft.com/office/powerpoint/2010/main" val="498483035"/>
              </p:ext>
            </p:extLst>
          </p:nvPr>
        </p:nvGraphicFramePr>
        <p:xfrm>
          <a:off x="527648" y="1958453"/>
          <a:ext cx="5288789" cy="3361350"/>
        </p:xfrm>
        <a:graphic>
          <a:graphicData uri="http://schemas.openxmlformats.org/presentationml/2006/ole">
            <mc:AlternateContent xmlns:mc="http://schemas.openxmlformats.org/markup-compatibility/2006">
              <mc:Choice xmlns:v="urn:schemas-microsoft-com:vml" Requires="v">
                <p:oleObj name="Prism 9" r:id="rId4" imgW="4678883" imgH="2973072" progId="Prism9.Document">
                  <p:embed/>
                </p:oleObj>
              </mc:Choice>
              <mc:Fallback>
                <p:oleObj name="Prism 9" r:id="rId4" imgW="4678883" imgH="2973072" progId="Prism9.Document">
                  <p:embed/>
                  <p:pic>
                    <p:nvPicPr>
                      <p:cNvPr id="0" name=""/>
                      <p:cNvPicPr/>
                      <p:nvPr/>
                    </p:nvPicPr>
                    <p:blipFill>
                      <a:blip r:embed="rId5"/>
                      <a:stretch>
                        <a:fillRect/>
                      </a:stretch>
                    </p:blipFill>
                    <p:spPr>
                      <a:xfrm>
                        <a:off x="527648" y="1958453"/>
                        <a:ext cx="5288789" cy="3361350"/>
                      </a:xfrm>
                      <a:prstGeom prst="rect">
                        <a:avLst/>
                      </a:prstGeom>
                    </p:spPr>
                  </p:pic>
                </p:oleObj>
              </mc:Fallback>
            </mc:AlternateContent>
          </a:graphicData>
        </a:graphic>
      </p:graphicFrame>
    </p:spTree>
    <p:extLst>
      <p:ext uri="{BB962C8B-B14F-4D97-AF65-F5344CB8AC3E}">
        <p14:creationId xmlns:p14="http://schemas.microsoft.com/office/powerpoint/2010/main" val="2367889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22AB1-3BE8-908A-3550-70540C7E02D9}"/>
              </a:ext>
            </a:extLst>
          </p:cNvPr>
          <p:cNvSpPr>
            <a:spLocks noGrp="1"/>
          </p:cNvSpPr>
          <p:nvPr>
            <p:ph type="title"/>
          </p:nvPr>
        </p:nvSpPr>
        <p:spPr>
          <a:xfrm>
            <a:off x="838200" y="251124"/>
            <a:ext cx="10515600" cy="859826"/>
          </a:xfrm>
        </p:spPr>
        <p:txBody>
          <a:bodyPr/>
          <a:lstStyle/>
          <a:p>
            <a:r>
              <a:rPr lang="en-US" dirty="0"/>
              <a:t>Single Order Tau vs [C] graph and Data</a:t>
            </a:r>
          </a:p>
        </p:txBody>
      </p:sp>
      <p:graphicFrame>
        <p:nvGraphicFramePr>
          <p:cNvPr id="4" name="Object 3">
            <a:extLst>
              <a:ext uri="{FF2B5EF4-FFF2-40B4-BE49-F238E27FC236}">
                <a16:creationId xmlns:a16="http://schemas.microsoft.com/office/drawing/2014/main" id="{C8733531-C6C5-663E-2879-C0E59E01DD71}"/>
              </a:ext>
            </a:extLst>
          </p:cNvPr>
          <p:cNvGraphicFramePr>
            <a:graphicFrameLocks noChangeAspect="1"/>
          </p:cNvGraphicFramePr>
          <p:nvPr>
            <p:extLst>
              <p:ext uri="{D42A27DB-BD31-4B8C-83A1-F6EECF244321}">
                <p14:modId xmlns:p14="http://schemas.microsoft.com/office/powerpoint/2010/main" val="662625768"/>
              </p:ext>
            </p:extLst>
          </p:nvPr>
        </p:nvGraphicFramePr>
        <p:xfrm>
          <a:off x="202958" y="1045129"/>
          <a:ext cx="8078399" cy="5561747"/>
        </p:xfrm>
        <a:graphic>
          <a:graphicData uri="http://schemas.openxmlformats.org/presentationml/2006/ole">
            <mc:AlternateContent xmlns:mc="http://schemas.openxmlformats.org/markup-compatibility/2006">
              <mc:Choice xmlns:v="urn:schemas-microsoft-com:vml" Requires="v">
                <p:oleObj name="Prism 9" r:id="rId2" imgW="4902888" imgH="3375724" progId="Prism9.Document">
                  <p:embed/>
                </p:oleObj>
              </mc:Choice>
              <mc:Fallback>
                <p:oleObj name="Prism 9" r:id="rId2" imgW="4902888" imgH="3375724" progId="Prism9.Document">
                  <p:embed/>
                  <p:pic>
                    <p:nvPicPr>
                      <p:cNvPr id="0" name=""/>
                      <p:cNvPicPr/>
                      <p:nvPr/>
                    </p:nvPicPr>
                    <p:blipFill>
                      <a:blip r:embed="rId3"/>
                      <a:stretch>
                        <a:fillRect/>
                      </a:stretch>
                    </p:blipFill>
                    <p:spPr>
                      <a:xfrm>
                        <a:off x="202958" y="1045129"/>
                        <a:ext cx="8078399" cy="556174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62AB111-250C-D5E7-8DEC-2573C2D66E67}"/>
              </a:ext>
            </a:extLst>
          </p:cNvPr>
          <p:cNvGraphicFramePr>
            <a:graphicFrameLocks noChangeAspect="1"/>
          </p:cNvGraphicFramePr>
          <p:nvPr>
            <p:extLst>
              <p:ext uri="{D42A27DB-BD31-4B8C-83A1-F6EECF244321}">
                <p14:modId xmlns:p14="http://schemas.microsoft.com/office/powerpoint/2010/main" val="369208359"/>
              </p:ext>
            </p:extLst>
          </p:nvPr>
        </p:nvGraphicFramePr>
        <p:xfrm>
          <a:off x="8572500" y="2469318"/>
          <a:ext cx="3276600" cy="1762125"/>
        </p:xfrm>
        <a:graphic>
          <a:graphicData uri="http://schemas.openxmlformats.org/presentationml/2006/ole">
            <mc:AlternateContent xmlns:mc="http://schemas.openxmlformats.org/markup-compatibility/2006">
              <mc:Choice xmlns:v="urn:schemas-microsoft-com:vml" Requires="v">
                <p:oleObj name="Bitmap Image" r:id="rId4" imgW="3276720" imgH="1762200" progId="PBrush">
                  <p:embed/>
                </p:oleObj>
              </mc:Choice>
              <mc:Fallback>
                <p:oleObj name="Bitmap Image" r:id="rId4" imgW="3276720" imgH="1762200" progId="PBrush">
                  <p:embed/>
                  <p:pic>
                    <p:nvPicPr>
                      <p:cNvPr id="0" name=""/>
                      <p:cNvPicPr/>
                      <p:nvPr/>
                    </p:nvPicPr>
                    <p:blipFill>
                      <a:blip r:embed="rId5"/>
                      <a:stretch>
                        <a:fillRect/>
                      </a:stretch>
                    </p:blipFill>
                    <p:spPr>
                      <a:xfrm>
                        <a:off x="8572500" y="2469318"/>
                        <a:ext cx="3276600" cy="1762125"/>
                      </a:xfrm>
                      <a:prstGeom prst="rect">
                        <a:avLst/>
                      </a:prstGeom>
                    </p:spPr>
                  </p:pic>
                </p:oleObj>
              </mc:Fallback>
            </mc:AlternateContent>
          </a:graphicData>
        </a:graphic>
      </p:graphicFrame>
    </p:spTree>
    <p:extLst>
      <p:ext uri="{BB962C8B-B14F-4D97-AF65-F5344CB8AC3E}">
        <p14:creationId xmlns:p14="http://schemas.microsoft.com/office/powerpoint/2010/main" val="3502664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4883E-0AA2-8AEF-596E-5A75C6B5B58D}"/>
              </a:ext>
            </a:extLst>
          </p:cNvPr>
          <p:cNvSpPr>
            <a:spLocks noGrp="1"/>
          </p:cNvSpPr>
          <p:nvPr>
            <p:ph type="title"/>
          </p:nvPr>
        </p:nvSpPr>
        <p:spPr>
          <a:xfrm>
            <a:off x="838200" y="365126"/>
            <a:ext cx="10515600" cy="946090"/>
          </a:xfrm>
        </p:spPr>
        <p:txBody>
          <a:bodyPr/>
          <a:lstStyle/>
          <a:p>
            <a:r>
              <a:rPr lang="en-US" dirty="0"/>
              <a:t>Double Tau and 5% remaining projection Data</a:t>
            </a:r>
          </a:p>
        </p:txBody>
      </p:sp>
      <p:graphicFrame>
        <p:nvGraphicFramePr>
          <p:cNvPr id="4" name="Object 3">
            <a:extLst>
              <a:ext uri="{FF2B5EF4-FFF2-40B4-BE49-F238E27FC236}">
                <a16:creationId xmlns:a16="http://schemas.microsoft.com/office/drawing/2014/main" id="{4D6B92C7-E3C1-215A-AF07-008587F3391B}"/>
              </a:ext>
            </a:extLst>
          </p:cNvPr>
          <p:cNvGraphicFramePr>
            <a:graphicFrameLocks noChangeAspect="1"/>
          </p:cNvGraphicFramePr>
          <p:nvPr>
            <p:extLst>
              <p:ext uri="{D42A27DB-BD31-4B8C-83A1-F6EECF244321}">
                <p14:modId xmlns:p14="http://schemas.microsoft.com/office/powerpoint/2010/main" val="2997501983"/>
              </p:ext>
            </p:extLst>
          </p:nvPr>
        </p:nvGraphicFramePr>
        <p:xfrm>
          <a:off x="1295040" y="1581150"/>
          <a:ext cx="7962900" cy="1847850"/>
        </p:xfrm>
        <a:graphic>
          <a:graphicData uri="http://schemas.openxmlformats.org/presentationml/2006/ole">
            <mc:AlternateContent xmlns:mc="http://schemas.openxmlformats.org/markup-compatibility/2006">
              <mc:Choice xmlns:v="urn:schemas-microsoft-com:vml" Requires="v">
                <p:oleObj name="Bitmap Image" r:id="rId2" imgW="7962840" imgH="1847880" progId="PBrush">
                  <p:embed/>
                </p:oleObj>
              </mc:Choice>
              <mc:Fallback>
                <p:oleObj name="Bitmap Image" r:id="rId2" imgW="7962840" imgH="1847880" progId="PBrush">
                  <p:embed/>
                  <p:pic>
                    <p:nvPicPr>
                      <p:cNvPr id="0" name=""/>
                      <p:cNvPicPr/>
                      <p:nvPr/>
                    </p:nvPicPr>
                    <p:blipFill>
                      <a:blip r:embed="rId3"/>
                      <a:stretch>
                        <a:fillRect/>
                      </a:stretch>
                    </p:blipFill>
                    <p:spPr>
                      <a:xfrm>
                        <a:off x="1295040" y="1581150"/>
                        <a:ext cx="7962900" cy="184785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28E5CF59-74EB-2385-9220-6673F04AEDEA}"/>
              </a:ext>
            </a:extLst>
          </p:cNvPr>
          <p:cNvGraphicFramePr>
            <a:graphicFrameLocks noChangeAspect="1"/>
          </p:cNvGraphicFramePr>
          <p:nvPr>
            <p:extLst>
              <p:ext uri="{D42A27DB-BD31-4B8C-83A1-F6EECF244321}">
                <p14:modId xmlns:p14="http://schemas.microsoft.com/office/powerpoint/2010/main" val="3639000558"/>
              </p:ext>
            </p:extLst>
          </p:nvPr>
        </p:nvGraphicFramePr>
        <p:xfrm>
          <a:off x="5617145" y="4191929"/>
          <a:ext cx="2867025" cy="1714500"/>
        </p:xfrm>
        <a:graphic>
          <a:graphicData uri="http://schemas.openxmlformats.org/presentationml/2006/ole">
            <mc:AlternateContent xmlns:mc="http://schemas.openxmlformats.org/markup-compatibility/2006">
              <mc:Choice xmlns:v="urn:schemas-microsoft-com:vml" Requires="v">
                <p:oleObj name="Bitmap Image" r:id="rId4" imgW="2867040" imgH="1714680" progId="PBrush">
                  <p:embed/>
                </p:oleObj>
              </mc:Choice>
              <mc:Fallback>
                <p:oleObj name="Bitmap Image" r:id="rId4" imgW="2867040" imgH="1714680" progId="PBrush">
                  <p:embed/>
                  <p:pic>
                    <p:nvPicPr>
                      <p:cNvPr id="0" name=""/>
                      <p:cNvPicPr/>
                      <p:nvPr/>
                    </p:nvPicPr>
                    <p:blipFill>
                      <a:blip r:embed="rId5"/>
                      <a:stretch>
                        <a:fillRect/>
                      </a:stretch>
                    </p:blipFill>
                    <p:spPr>
                      <a:xfrm>
                        <a:off x="5617145" y="4191929"/>
                        <a:ext cx="2867025" cy="1714500"/>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EDEEF9AB-2501-7173-D4FB-5078999F3752}"/>
              </a:ext>
            </a:extLst>
          </p:cNvPr>
          <p:cNvSpPr txBox="1"/>
          <p:nvPr/>
        </p:nvSpPr>
        <p:spPr>
          <a:xfrm>
            <a:off x="681488" y="4511614"/>
            <a:ext cx="4459856" cy="1200329"/>
          </a:xfrm>
          <a:prstGeom prst="rect">
            <a:avLst/>
          </a:prstGeom>
          <a:noFill/>
        </p:spPr>
        <p:txBody>
          <a:bodyPr wrap="square" rtlCol="0">
            <a:spAutoFit/>
          </a:bodyPr>
          <a:lstStyle/>
          <a:p>
            <a:r>
              <a:rPr lang="en-US" dirty="0"/>
              <a:t>5% remaining Data was generated by  using rate equations and projecting out to when the intensity was to have decays to 5% of its original value. This was executed in python</a:t>
            </a:r>
          </a:p>
        </p:txBody>
      </p:sp>
    </p:spTree>
    <p:extLst>
      <p:ext uri="{BB962C8B-B14F-4D97-AF65-F5344CB8AC3E}">
        <p14:creationId xmlns:p14="http://schemas.microsoft.com/office/powerpoint/2010/main" val="4162734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DF18F-0C21-772B-70E4-53D7582803CE}"/>
              </a:ext>
            </a:extLst>
          </p:cNvPr>
          <p:cNvSpPr>
            <a:spLocks noGrp="1"/>
          </p:cNvSpPr>
          <p:nvPr>
            <p:ph type="title"/>
          </p:nvPr>
        </p:nvSpPr>
        <p:spPr>
          <a:xfrm>
            <a:off x="760562" y="227103"/>
            <a:ext cx="10515600" cy="678671"/>
          </a:xfrm>
        </p:spPr>
        <p:txBody>
          <a:bodyPr>
            <a:normAutofit fontScale="90000"/>
          </a:bodyPr>
          <a:lstStyle/>
          <a:p>
            <a:r>
              <a:rPr lang="en-US" dirty="0"/>
              <a:t>Thoughts</a:t>
            </a:r>
          </a:p>
        </p:txBody>
      </p:sp>
      <p:sp>
        <p:nvSpPr>
          <p:cNvPr id="3" name="Content Placeholder 2">
            <a:extLst>
              <a:ext uri="{FF2B5EF4-FFF2-40B4-BE49-F238E27FC236}">
                <a16:creationId xmlns:a16="http://schemas.microsoft.com/office/drawing/2014/main" id="{4516754C-043E-9C9D-8D75-E87BF036039D}"/>
              </a:ext>
            </a:extLst>
          </p:cNvPr>
          <p:cNvSpPr>
            <a:spLocks noGrp="1"/>
          </p:cNvSpPr>
          <p:nvPr>
            <p:ph idx="1"/>
          </p:nvPr>
        </p:nvSpPr>
        <p:spPr>
          <a:xfrm>
            <a:off x="838200" y="1544128"/>
            <a:ext cx="10515600" cy="4632835"/>
          </a:xfrm>
        </p:spPr>
        <p:txBody>
          <a:bodyPr/>
          <a:lstStyle/>
          <a:p>
            <a:r>
              <a:rPr lang="en-US" sz="2000" dirty="0"/>
              <a:t>At low [C] (10uM), the decay kinetics starts breaking out how well it model the data. Most likely this indicates going into a regime that the approximations break down. </a:t>
            </a:r>
          </a:p>
          <a:p>
            <a:r>
              <a:rPr lang="en-US" sz="2000" dirty="0"/>
              <a:t>At 1mM, single order decay is modeled extremely well</a:t>
            </a:r>
          </a:p>
          <a:p>
            <a:r>
              <a:rPr lang="en-US" sz="2000" dirty="0"/>
              <a:t>At 5mM and higher, single order decay is unable to model well, but double decay models very well</a:t>
            </a:r>
          </a:p>
          <a:p>
            <a:r>
              <a:rPr lang="en-US" sz="2000" dirty="0"/>
              <a:t>A 5mM +, the % of the decay that is due to the fast decay is very significant at around 75% of the value. </a:t>
            </a:r>
          </a:p>
          <a:p>
            <a:r>
              <a:rPr lang="en-US" sz="2000" dirty="0"/>
              <a:t>Projected decay to 5% (the usual benchmark) is 20 minutes at 1mM and around 3.3 minutes at 5mM. Clearly that fast component is important to utilize as it vastly speeds up the reaction. For reference, upping [C] by 10 fold from 100uM to 1mM increased the speed by 3 fold and then when the [C] was upped another 5 fold, the speed went up 6 fold. </a:t>
            </a:r>
          </a:p>
          <a:p>
            <a:r>
              <a:rPr lang="en-US" sz="2000" dirty="0"/>
              <a:t>Speed gap between 5mM and 10mM was very tiny and negligible. </a:t>
            </a:r>
          </a:p>
          <a:p>
            <a:endParaRPr lang="en-US" dirty="0"/>
          </a:p>
        </p:txBody>
      </p:sp>
    </p:spTree>
    <p:extLst>
      <p:ext uri="{BB962C8B-B14F-4D97-AF65-F5344CB8AC3E}">
        <p14:creationId xmlns:p14="http://schemas.microsoft.com/office/powerpoint/2010/main" val="2610482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7BD77-2D38-E8FB-7532-AFC5631CFCB2}"/>
              </a:ext>
            </a:extLst>
          </p:cNvPr>
          <p:cNvSpPr>
            <a:spLocks noGrp="1"/>
          </p:cNvSpPr>
          <p:nvPr>
            <p:ph type="title"/>
          </p:nvPr>
        </p:nvSpPr>
        <p:spPr>
          <a:xfrm>
            <a:off x="838200" y="365125"/>
            <a:ext cx="10515600" cy="678671"/>
          </a:xfrm>
        </p:spPr>
        <p:txBody>
          <a:bodyPr>
            <a:normAutofit fontScale="90000"/>
          </a:bodyPr>
          <a:lstStyle/>
          <a:p>
            <a:r>
              <a:rPr lang="en-US" dirty="0"/>
              <a:t>Discussion	</a:t>
            </a:r>
          </a:p>
        </p:txBody>
      </p:sp>
      <p:sp>
        <p:nvSpPr>
          <p:cNvPr id="3" name="Content Placeholder 2">
            <a:extLst>
              <a:ext uri="{FF2B5EF4-FFF2-40B4-BE49-F238E27FC236}">
                <a16:creationId xmlns:a16="http://schemas.microsoft.com/office/drawing/2014/main" id="{6E7552F4-E514-DCA3-7ADF-B97CA6E7DB5C}"/>
              </a:ext>
            </a:extLst>
          </p:cNvPr>
          <p:cNvSpPr>
            <a:spLocks noGrp="1"/>
          </p:cNvSpPr>
          <p:nvPr>
            <p:ph idx="1"/>
          </p:nvPr>
        </p:nvSpPr>
        <p:spPr>
          <a:xfrm>
            <a:off x="570780" y="1146953"/>
            <a:ext cx="11307793" cy="932373"/>
          </a:xfrm>
        </p:spPr>
        <p:txBody>
          <a:bodyPr>
            <a:normAutofit/>
          </a:bodyPr>
          <a:lstStyle/>
          <a:p>
            <a:r>
              <a:rPr lang="en-US" sz="2000" dirty="0"/>
              <a:t>Its obvious that </a:t>
            </a:r>
            <a:r>
              <a:rPr lang="en-US" sz="2000" dirty="0" err="1"/>
              <a:t>mCPBA</a:t>
            </a:r>
            <a:r>
              <a:rPr lang="en-US" sz="2000" dirty="0"/>
              <a:t> with A488 is a first order reaction, but it gains a second decay term between states of 1mM and 5mM. How could this be? Here is a hypothesis:</a:t>
            </a:r>
          </a:p>
          <a:p>
            <a:pPr marL="0" indent="0">
              <a:buNone/>
            </a:pPr>
            <a:endParaRPr lang="en-US" sz="2000" dirty="0"/>
          </a:p>
        </p:txBody>
      </p:sp>
      <p:sp>
        <p:nvSpPr>
          <p:cNvPr id="4" name="Rectangle 3">
            <a:extLst>
              <a:ext uri="{FF2B5EF4-FFF2-40B4-BE49-F238E27FC236}">
                <a16:creationId xmlns:a16="http://schemas.microsoft.com/office/drawing/2014/main" id="{F98D7D9C-F7D5-AE62-13E7-BDB436A1F2D3}"/>
              </a:ext>
            </a:extLst>
          </p:cNvPr>
          <p:cNvSpPr/>
          <p:nvPr/>
        </p:nvSpPr>
        <p:spPr>
          <a:xfrm>
            <a:off x="923026" y="2182483"/>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a:t>
            </a:r>
          </a:p>
        </p:txBody>
      </p:sp>
      <p:cxnSp>
        <p:nvCxnSpPr>
          <p:cNvPr id="6" name="Straight Arrow Connector 5">
            <a:extLst>
              <a:ext uri="{FF2B5EF4-FFF2-40B4-BE49-F238E27FC236}">
                <a16:creationId xmlns:a16="http://schemas.microsoft.com/office/drawing/2014/main" id="{0224BA97-B630-D2A9-27AB-6DFA675753D9}"/>
              </a:ext>
            </a:extLst>
          </p:cNvPr>
          <p:cNvCxnSpPr/>
          <p:nvPr/>
        </p:nvCxnSpPr>
        <p:spPr>
          <a:xfrm>
            <a:off x="2286000" y="2587925"/>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C28D8D5-8107-15EE-18A6-59C2EA6CC839}"/>
              </a:ext>
            </a:extLst>
          </p:cNvPr>
          <p:cNvSpPr txBox="1"/>
          <p:nvPr/>
        </p:nvSpPr>
        <p:spPr>
          <a:xfrm>
            <a:off x="2536166" y="2303253"/>
            <a:ext cx="982320" cy="369332"/>
          </a:xfrm>
          <a:prstGeom prst="rect">
            <a:avLst/>
          </a:prstGeom>
          <a:noFill/>
        </p:spPr>
        <p:txBody>
          <a:bodyPr wrap="none" rtlCol="0">
            <a:spAutoFit/>
          </a:bodyPr>
          <a:lstStyle/>
          <a:p>
            <a:r>
              <a:rPr lang="en-US" dirty="0"/>
              <a:t>+</a:t>
            </a:r>
            <a:r>
              <a:rPr lang="en-US" dirty="0" err="1"/>
              <a:t>mCPBA</a:t>
            </a:r>
            <a:endParaRPr lang="en-US" dirty="0"/>
          </a:p>
        </p:txBody>
      </p:sp>
      <p:sp>
        <p:nvSpPr>
          <p:cNvPr id="8" name="Rectangle 7">
            <a:extLst>
              <a:ext uri="{FF2B5EF4-FFF2-40B4-BE49-F238E27FC236}">
                <a16:creationId xmlns:a16="http://schemas.microsoft.com/office/drawing/2014/main" id="{C61E91E0-6329-76B9-8BC8-9BACD8FCA33A}"/>
              </a:ext>
            </a:extLst>
          </p:cNvPr>
          <p:cNvSpPr/>
          <p:nvPr/>
        </p:nvSpPr>
        <p:spPr>
          <a:xfrm>
            <a:off x="3768652" y="2182483"/>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epoxide</a:t>
            </a:r>
          </a:p>
        </p:txBody>
      </p:sp>
      <p:sp>
        <p:nvSpPr>
          <p:cNvPr id="9" name="Rectangle 8">
            <a:extLst>
              <a:ext uri="{FF2B5EF4-FFF2-40B4-BE49-F238E27FC236}">
                <a16:creationId xmlns:a16="http://schemas.microsoft.com/office/drawing/2014/main" id="{CB027649-F5B4-EB31-CE32-24174FC986C2}"/>
              </a:ext>
            </a:extLst>
          </p:cNvPr>
          <p:cNvSpPr/>
          <p:nvPr/>
        </p:nvSpPr>
        <p:spPr>
          <a:xfrm>
            <a:off x="6614278" y="2182483"/>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vicinal diol</a:t>
            </a:r>
          </a:p>
        </p:txBody>
      </p:sp>
      <p:cxnSp>
        <p:nvCxnSpPr>
          <p:cNvPr id="10" name="Straight Arrow Connector 9">
            <a:extLst>
              <a:ext uri="{FF2B5EF4-FFF2-40B4-BE49-F238E27FC236}">
                <a16:creationId xmlns:a16="http://schemas.microsoft.com/office/drawing/2014/main" id="{F29D8414-ECB6-1C82-3F77-4D6271215112}"/>
              </a:ext>
            </a:extLst>
          </p:cNvPr>
          <p:cNvCxnSpPr/>
          <p:nvPr/>
        </p:nvCxnSpPr>
        <p:spPr>
          <a:xfrm>
            <a:off x="5131626" y="2576424"/>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45E9CF5-CB94-0811-EF22-1B2F7367A399}"/>
              </a:ext>
            </a:extLst>
          </p:cNvPr>
          <p:cNvSpPr txBox="1"/>
          <p:nvPr/>
        </p:nvSpPr>
        <p:spPr>
          <a:xfrm>
            <a:off x="5381792" y="2207092"/>
            <a:ext cx="596638" cy="369332"/>
          </a:xfrm>
          <a:prstGeom prst="rect">
            <a:avLst/>
          </a:prstGeom>
          <a:noFill/>
        </p:spPr>
        <p:txBody>
          <a:bodyPr wrap="none" rtlCol="0">
            <a:spAutoFit/>
          </a:bodyPr>
          <a:lstStyle/>
          <a:p>
            <a:r>
              <a:rPr lang="en-US" dirty="0"/>
              <a:t>+OH</a:t>
            </a:r>
          </a:p>
        </p:txBody>
      </p:sp>
      <p:sp>
        <p:nvSpPr>
          <p:cNvPr id="13" name="TextBox 12">
            <a:extLst>
              <a:ext uri="{FF2B5EF4-FFF2-40B4-BE49-F238E27FC236}">
                <a16:creationId xmlns:a16="http://schemas.microsoft.com/office/drawing/2014/main" id="{442771DF-4AB8-2A61-DAF8-044E6900D825}"/>
              </a:ext>
            </a:extLst>
          </p:cNvPr>
          <p:cNvSpPr txBox="1"/>
          <p:nvPr/>
        </p:nvSpPr>
        <p:spPr>
          <a:xfrm>
            <a:off x="1199072" y="3156908"/>
            <a:ext cx="667170" cy="369332"/>
          </a:xfrm>
          <a:prstGeom prst="rect">
            <a:avLst/>
          </a:prstGeom>
          <a:noFill/>
        </p:spPr>
        <p:txBody>
          <a:bodyPr wrap="none" rtlCol="0">
            <a:spAutoFit/>
          </a:bodyPr>
          <a:lstStyle/>
          <a:p>
            <a:r>
              <a:rPr lang="en-US" dirty="0"/>
              <a:t>Fluor</a:t>
            </a:r>
          </a:p>
        </p:txBody>
      </p:sp>
      <p:sp>
        <p:nvSpPr>
          <p:cNvPr id="14" name="TextBox 13">
            <a:extLst>
              <a:ext uri="{FF2B5EF4-FFF2-40B4-BE49-F238E27FC236}">
                <a16:creationId xmlns:a16="http://schemas.microsoft.com/office/drawing/2014/main" id="{F46405DC-46ED-1320-0527-9DC7126206FB}"/>
              </a:ext>
            </a:extLst>
          </p:cNvPr>
          <p:cNvSpPr txBox="1"/>
          <p:nvPr/>
        </p:nvSpPr>
        <p:spPr>
          <a:xfrm>
            <a:off x="4116554" y="3156908"/>
            <a:ext cx="667170" cy="369332"/>
          </a:xfrm>
          <a:prstGeom prst="rect">
            <a:avLst/>
          </a:prstGeom>
          <a:noFill/>
        </p:spPr>
        <p:txBody>
          <a:bodyPr wrap="none" rtlCol="0">
            <a:spAutoFit/>
          </a:bodyPr>
          <a:lstStyle/>
          <a:p>
            <a:r>
              <a:rPr lang="en-US" dirty="0"/>
              <a:t>Fluor</a:t>
            </a:r>
          </a:p>
        </p:txBody>
      </p:sp>
      <p:sp>
        <p:nvSpPr>
          <p:cNvPr id="15" name="TextBox 14">
            <a:extLst>
              <a:ext uri="{FF2B5EF4-FFF2-40B4-BE49-F238E27FC236}">
                <a16:creationId xmlns:a16="http://schemas.microsoft.com/office/drawing/2014/main" id="{4C67ACE5-B4AB-24CD-90C2-4125FA0F4686}"/>
              </a:ext>
            </a:extLst>
          </p:cNvPr>
          <p:cNvSpPr txBox="1"/>
          <p:nvPr/>
        </p:nvSpPr>
        <p:spPr>
          <a:xfrm>
            <a:off x="6756995" y="3156908"/>
            <a:ext cx="1077539" cy="369332"/>
          </a:xfrm>
          <a:prstGeom prst="rect">
            <a:avLst/>
          </a:prstGeom>
          <a:noFill/>
        </p:spPr>
        <p:txBody>
          <a:bodyPr wrap="none" rtlCol="0">
            <a:spAutoFit/>
          </a:bodyPr>
          <a:lstStyle/>
          <a:p>
            <a:r>
              <a:rPr lang="en-US" dirty="0"/>
              <a:t>Non fluor</a:t>
            </a:r>
          </a:p>
        </p:txBody>
      </p:sp>
      <p:sp>
        <p:nvSpPr>
          <p:cNvPr id="16" name="TextBox 15">
            <a:extLst>
              <a:ext uri="{FF2B5EF4-FFF2-40B4-BE49-F238E27FC236}">
                <a16:creationId xmlns:a16="http://schemas.microsoft.com/office/drawing/2014/main" id="{0AB86E99-E445-780E-9499-30CE2FD5AF74}"/>
              </a:ext>
            </a:extLst>
          </p:cNvPr>
          <p:cNvSpPr txBox="1"/>
          <p:nvPr/>
        </p:nvSpPr>
        <p:spPr>
          <a:xfrm>
            <a:off x="646981" y="3752490"/>
            <a:ext cx="11110823" cy="2308324"/>
          </a:xfrm>
          <a:prstGeom prst="rect">
            <a:avLst/>
          </a:prstGeom>
          <a:noFill/>
        </p:spPr>
        <p:txBody>
          <a:bodyPr wrap="square" rtlCol="0">
            <a:spAutoFit/>
          </a:bodyPr>
          <a:lstStyle/>
          <a:p>
            <a:pPr marL="285750" indent="-285750">
              <a:buFont typeface="Arial" panose="020B0604020202020204" pitchFamily="34" charset="0"/>
              <a:buChar char="•"/>
            </a:pPr>
            <a:r>
              <a:rPr lang="en-US" dirty="0"/>
              <a:t>Assume the hydroxide reaction to create a vicinal diol group is what ultimately caused A488 to become non-fluorescent</a:t>
            </a:r>
          </a:p>
          <a:p>
            <a:pPr marL="285750" indent="-285750">
              <a:buFont typeface="Arial" panose="020B0604020202020204" pitchFamily="34" charset="0"/>
              <a:buChar char="•"/>
            </a:pPr>
            <a:r>
              <a:rPr lang="en-US" dirty="0"/>
              <a:t>Assume vicinal diol creation reaction is much </a:t>
            </a:r>
            <a:r>
              <a:rPr lang="en-US" dirty="0" err="1"/>
              <a:t>much</a:t>
            </a:r>
            <a:r>
              <a:rPr lang="en-US" dirty="0"/>
              <a:t> faster than epoxide creation at low [C] of </a:t>
            </a:r>
            <a:r>
              <a:rPr lang="en-US" dirty="0" err="1"/>
              <a:t>mCPBA</a:t>
            </a:r>
            <a:endParaRPr lang="en-US" dirty="0"/>
          </a:p>
          <a:p>
            <a:pPr marL="285750" indent="-285750">
              <a:buFont typeface="Arial" panose="020B0604020202020204" pitchFamily="34" charset="0"/>
              <a:buChar char="•"/>
            </a:pPr>
            <a:r>
              <a:rPr lang="en-US" dirty="0"/>
              <a:t>Both epoxide and vicinal diol creation are 1</a:t>
            </a:r>
            <a:r>
              <a:rPr lang="en-US" baseline="30000" dirty="0"/>
              <a:t>st</a:t>
            </a:r>
            <a:r>
              <a:rPr lang="en-US" dirty="0"/>
              <a:t> order reactions</a:t>
            </a:r>
          </a:p>
          <a:p>
            <a:pPr marL="285750" indent="-285750">
              <a:buFont typeface="Arial" panose="020B0604020202020204" pitchFamily="34" charset="0"/>
              <a:buChar char="•"/>
            </a:pPr>
            <a:r>
              <a:rPr lang="en-US" dirty="0"/>
              <a:t>Given above assumptions, a model fitting data with low </a:t>
            </a:r>
            <a:r>
              <a:rPr lang="en-US" dirty="0" err="1"/>
              <a:t>mCPBA</a:t>
            </a:r>
            <a:r>
              <a:rPr lang="en-US" dirty="0"/>
              <a:t> [C], would look like a single decay term reaction. </a:t>
            </a:r>
          </a:p>
          <a:p>
            <a:pPr marL="285750" indent="-285750">
              <a:buFont typeface="Arial" panose="020B0604020202020204" pitchFamily="34" charset="0"/>
              <a:buChar char="•"/>
            </a:pPr>
            <a:r>
              <a:rPr lang="en-US" dirty="0"/>
              <a:t>As reaction rate via </a:t>
            </a:r>
            <a:r>
              <a:rPr lang="en-US" dirty="0" err="1"/>
              <a:t>mCPBA</a:t>
            </a:r>
            <a:r>
              <a:rPr lang="en-US" dirty="0"/>
              <a:t> got within the same ballpark as </a:t>
            </a:r>
            <a:r>
              <a:rPr lang="en-US" dirty="0" err="1"/>
              <a:t>mCPBA</a:t>
            </a:r>
            <a:r>
              <a:rPr lang="en-US" dirty="0"/>
              <a:t>, the second reaction decay term would appear in the model</a:t>
            </a:r>
          </a:p>
          <a:p>
            <a:pPr marL="285750" indent="-285750">
              <a:buFont typeface="Arial" panose="020B0604020202020204" pitchFamily="34" charset="0"/>
              <a:buChar char="•"/>
            </a:pPr>
            <a:r>
              <a:rPr lang="en-US" dirty="0"/>
              <a:t>As </a:t>
            </a:r>
            <a:r>
              <a:rPr lang="en-US" dirty="0" err="1"/>
              <a:t>mCPBA</a:t>
            </a:r>
            <a:r>
              <a:rPr lang="en-US" dirty="0"/>
              <a:t> reaction grew &gt;&gt; faster than vicinal diol rate it would again appear like a single decay term. </a:t>
            </a:r>
          </a:p>
        </p:txBody>
      </p:sp>
    </p:spTree>
    <p:extLst>
      <p:ext uri="{BB962C8B-B14F-4D97-AF65-F5344CB8AC3E}">
        <p14:creationId xmlns:p14="http://schemas.microsoft.com/office/powerpoint/2010/main" val="2094795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27B2B-C29F-B8D8-EECB-FC9846CFCCD8}"/>
              </a:ext>
            </a:extLst>
          </p:cNvPr>
          <p:cNvSpPr>
            <a:spLocks noGrp="1"/>
          </p:cNvSpPr>
          <p:nvPr>
            <p:ph type="title"/>
          </p:nvPr>
        </p:nvSpPr>
        <p:spPr/>
        <p:txBody>
          <a:bodyPr/>
          <a:lstStyle/>
          <a:p>
            <a:r>
              <a:rPr lang="en-US" dirty="0"/>
              <a:t>Raw Notes</a:t>
            </a:r>
          </a:p>
        </p:txBody>
      </p:sp>
      <p:sp>
        <p:nvSpPr>
          <p:cNvPr id="3" name="Content Placeholder 2">
            <a:extLst>
              <a:ext uri="{FF2B5EF4-FFF2-40B4-BE49-F238E27FC236}">
                <a16:creationId xmlns:a16="http://schemas.microsoft.com/office/drawing/2014/main" id="{8CBC07E6-43D4-7AD1-964E-460BEF8B5B38}"/>
              </a:ext>
            </a:extLst>
          </p:cNvPr>
          <p:cNvSpPr>
            <a:spLocks noGrp="1"/>
          </p:cNvSpPr>
          <p:nvPr>
            <p:ph idx="1"/>
          </p:nvPr>
        </p:nvSpPr>
        <p:spPr/>
        <p:txBody>
          <a:bodyPr/>
          <a:lstStyle/>
          <a:p>
            <a:r>
              <a:rPr lang="en-US" dirty="0"/>
              <a:t>Corrections in notes is forgot to document the switch to A488 from A647. Used exact same dilution as was listed for A647. </a:t>
            </a:r>
          </a:p>
          <a:p>
            <a:r>
              <a:rPr lang="en-US" dirty="0"/>
              <a:t>Ex was 480+-10nm</a:t>
            </a:r>
          </a:p>
          <a:p>
            <a:r>
              <a:rPr lang="en-US" dirty="0" err="1"/>
              <a:t>Em</a:t>
            </a:r>
            <a:r>
              <a:rPr lang="en-US" dirty="0"/>
              <a:t> was 530+-10nm</a:t>
            </a:r>
          </a:p>
        </p:txBody>
      </p:sp>
    </p:spTree>
    <p:extLst>
      <p:ext uri="{BB962C8B-B14F-4D97-AF65-F5344CB8AC3E}">
        <p14:creationId xmlns:p14="http://schemas.microsoft.com/office/powerpoint/2010/main" val="6039936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758</TotalTime>
  <Words>487</Words>
  <Application>Microsoft Office PowerPoint</Application>
  <PresentationFormat>Widescreen</PresentationFormat>
  <Paragraphs>35</Paragraphs>
  <Slides>11</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2</vt:i4>
      </vt:variant>
      <vt:variant>
        <vt:lpstr>Slide Titles</vt:lpstr>
      </vt:variant>
      <vt:variant>
        <vt:i4>11</vt:i4>
      </vt:variant>
    </vt:vector>
  </HeadingPairs>
  <TitlesOfParts>
    <vt:vector size="17" baseType="lpstr">
      <vt:lpstr>Arial</vt:lpstr>
      <vt:lpstr>Calibri</vt:lpstr>
      <vt:lpstr>Calibri Light</vt:lpstr>
      <vt:lpstr>Office Theme</vt:lpstr>
      <vt:lpstr>Bitmap Image</vt:lpstr>
      <vt:lpstr>Prism 9</vt:lpstr>
      <vt:lpstr>8-11-22 Bleaching Kinetics of A488 via mCPBA</vt:lpstr>
      <vt:lpstr>Goal: Fix [C] of Alexa 488 and record decay kinetics at Log level spacing in [C] of mCPBA</vt:lpstr>
      <vt:lpstr>First Order Decay graphs</vt:lpstr>
      <vt:lpstr>Second Order Decay Graph</vt:lpstr>
      <vt:lpstr>Single Order Tau vs [C] graph and Data</vt:lpstr>
      <vt:lpstr>Double Tau and 5% remaining projection Data</vt:lpstr>
      <vt:lpstr>Thoughts</vt:lpstr>
      <vt:lpstr>Discussion </vt:lpstr>
      <vt:lpstr>Raw Notes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8-11-22 Bleaching Kinetics of A488 via mCPBA</dc:title>
  <dc:creator>michael anderson</dc:creator>
  <cp:lastModifiedBy>michael anderson</cp:lastModifiedBy>
  <cp:revision>6</cp:revision>
  <dcterms:created xsi:type="dcterms:W3CDTF">2022-08-12T19:02:54Z</dcterms:created>
  <dcterms:modified xsi:type="dcterms:W3CDTF">2022-08-16T01:35:41Z</dcterms:modified>
</cp:coreProperties>
</file>

<file path=docProps/thumbnail.jpeg>
</file>